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63" r:id="rId3"/>
    <p:sldId id="445" r:id="rId4"/>
    <p:sldId id="457" r:id="rId5"/>
    <p:sldId id="444" r:id="rId6"/>
    <p:sldId id="436" r:id="rId7"/>
    <p:sldId id="437" r:id="rId8"/>
    <p:sldId id="458" r:id="rId9"/>
    <p:sldId id="447" r:id="rId10"/>
    <p:sldId id="429" r:id="rId11"/>
    <p:sldId id="439" r:id="rId12"/>
    <p:sldId id="455" r:id="rId13"/>
    <p:sldId id="454" r:id="rId14"/>
    <p:sldId id="453" r:id="rId15"/>
    <p:sldId id="465" r:id="rId16"/>
    <p:sldId id="466" r:id="rId17"/>
    <p:sldId id="461" r:id="rId18"/>
    <p:sldId id="464" r:id="rId19"/>
    <p:sldId id="459" r:id="rId20"/>
    <p:sldId id="460" r:id="rId21"/>
    <p:sldId id="40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na, David" initials="MD" lastIdx="22" clrIdx="0">
    <p:extLst/>
  </p:cmAuthor>
  <p:cmAuthor id="2" name="Martinez, Cesar" initials="MC" lastIdx="1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0000FF"/>
    <a:srgbClr val="CC99FF"/>
    <a:srgbClr val="008000"/>
    <a:srgbClr val="33CC33"/>
    <a:srgbClr val="00FF00"/>
    <a:srgbClr val="B5D4DD"/>
    <a:srgbClr val="FACACB"/>
    <a:srgbClr val="25517A"/>
    <a:srgbClr val="EA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1813" autoAdjust="0"/>
  </p:normalViewPr>
  <p:slideViewPr>
    <p:cSldViewPr snapToGrid="0">
      <p:cViewPr>
        <p:scale>
          <a:sx n="100" d="100"/>
          <a:sy n="100" d="100"/>
        </p:scale>
        <p:origin x="-384" y="-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r">
              <a:defRPr sz="1200"/>
            </a:lvl1pPr>
          </a:lstStyle>
          <a:p>
            <a:r>
              <a:rPr lang="en-US" dirty="0"/>
              <a:t>11/7/2017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r">
              <a:defRPr sz="1200"/>
            </a:lvl1pPr>
          </a:lstStyle>
          <a:p>
            <a:fld id="{3F781457-41D2-4AF4-B9EC-B571B73008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598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7" rIns="93176" bIns="46587" rtlCol="0"/>
          <a:lstStyle>
            <a:lvl1pPr algn="r">
              <a:defRPr sz="1200"/>
            </a:lvl1pPr>
          </a:lstStyle>
          <a:p>
            <a:r>
              <a:rPr lang="en-US" dirty="0"/>
              <a:t>11/7/2017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7" rIns="93176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6" tIns="46587" rIns="93176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7" rIns="93176" bIns="46587" rtlCol="0" anchor="b"/>
          <a:lstStyle>
            <a:lvl1pPr algn="r">
              <a:defRPr sz="1200"/>
            </a:lvl1pPr>
          </a:lstStyle>
          <a:p>
            <a:fld id="{61B4EA38-548E-402F-AFA6-7F646C5FBA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4528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4EA38-548E-402F-AFA6-7F646C5FBAB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11/7/2017</a:t>
            </a:r>
          </a:p>
        </p:txBody>
      </p:sp>
    </p:spTree>
    <p:extLst>
      <p:ext uri="{BB962C8B-B14F-4D97-AF65-F5344CB8AC3E}">
        <p14:creationId xmlns:p14="http://schemas.microsoft.com/office/powerpoint/2010/main" val="288668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9050" y="1"/>
            <a:ext cx="12185889" cy="853460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24612"/>
            <a:ext cx="12185889" cy="433388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/>
          <a:lstStyle>
            <a:lvl1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2pPr>
            <a:lvl3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3pPr>
            <a:lvl4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4pPr>
            <a:lvl5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4225" y="267971"/>
            <a:ext cx="440777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I-295 Truck Corridor Study Using Streetlight</a:t>
            </a:r>
            <a:r>
              <a:rPr lang="en-US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Data</a:t>
            </a:r>
            <a:endParaRPr lang="en-US" sz="14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9525" y="853461"/>
            <a:ext cx="12201525" cy="89990"/>
          </a:xfrm>
          <a:prstGeom prst="rect">
            <a:avLst/>
          </a:prstGeom>
          <a:solidFill>
            <a:srgbClr val="25517A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10118" y="6424612"/>
            <a:ext cx="581025" cy="433388"/>
          </a:xfrm>
          <a:prstGeom prst="rect">
            <a:avLst/>
          </a:prstGeom>
          <a:solidFill>
            <a:srgbClr val="2551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1661894" y="6472237"/>
            <a:ext cx="390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ECOM Sans XBold" panose="020B0804020202020204" pitchFamily="34" charset="0"/>
                <a:cs typeface="AECOM Sans XBold" panose="020B0804020202020204" pitchFamily="34" charset="0"/>
              </a:defRPr>
            </a:lvl1pPr>
          </a:lstStyle>
          <a:p>
            <a:fld id="{7E856554-75C9-47C1-B0F4-94B0A3939E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-9723" y="6769098"/>
            <a:ext cx="2968664" cy="0"/>
          </a:xfrm>
          <a:prstGeom prst="line">
            <a:avLst/>
          </a:prstGeom>
          <a:ln>
            <a:solidFill>
              <a:srgbClr val="255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129540" y="6654798"/>
            <a:ext cx="153889" cy="153889"/>
          </a:xfrm>
          <a:prstGeom prst="rect">
            <a:avLst/>
          </a:prstGeom>
          <a:solidFill>
            <a:srgbClr val="5EA2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F6E7E-CBA5-4066-88FB-E9E34F6F0C30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4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5A11F-3AA0-4416-8B6B-3E9AFDEBFC4E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6C14-C48B-45BF-AD3E-0437A3DBEC35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229171" y="-3207061"/>
            <a:ext cx="3803804" cy="151483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6424612"/>
            <a:ext cx="12185889" cy="433388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/>
          <a:lstStyle>
            <a:lvl1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2pPr>
            <a:lvl3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3pPr>
            <a:lvl4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4pPr>
            <a:lvl5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9525" y="853461"/>
            <a:ext cx="12201525" cy="89990"/>
          </a:xfrm>
          <a:prstGeom prst="rect">
            <a:avLst/>
          </a:prstGeom>
          <a:solidFill>
            <a:srgbClr val="25517A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10120" y="6424612"/>
            <a:ext cx="581025" cy="433388"/>
          </a:xfrm>
          <a:prstGeom prst="rect">
            <a:avLst/>
          </a:prstGeom>
          <a:solidFill>
            <a:srgbClr val="2551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1661895" y="6472239"/>
            <a:ext cx="390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ECOM Sans XBold" panose="020B0804020202020204" pitchFamily="34" charset="0"/>
                <a:cs typeface="AECOM Sans XBold" panose="020B0804020202020204" pitchFamily="34" charset="0"/>
              </a:defRPr>
            </a:lvl1pPr>
          </a:lstStyle>
          <a:p>
            <a:fld id="{7E856554-75C9-47C1-B0F4-94B0A3939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D67D53-15A8-4BDA-A3ED-114AA11D22EF}"/>
              </a:ext>
            </a:extLst>
          </p:cNvPr>
          <p:cNvSpPr/>
          <p:nvPr userDrawn="1"/>
        </p:nvSpPr>
        <p:spPr>
          <a:xfrm>
            <a:off x="-34911" y="924"/>
            <a:ext cx="12185889" cy="853460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6204E9-FAA9-4258-B5F0-1856B88F9A07}"/>
              </a:ext>
            </a:extLst>
          </p:cNvPr>
          <p:cNvSpPr/>
          <p:nvPr userDrawn="1"/>
        </p:nvSpPr>
        <p:spPr>
          <a:xfrm>
            <a:off x="4117753" y="190113"/>
            <a:ext cx="80332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Traffic Assignment Models using Streetlight OD Data</a:t>
            </a:r>
          </a:p>
          <a:p>
            <a:pPr algn="r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(Application of Big Data)</a:t>
            </a:r>
          </a:p>
        </p:txBody>
      </p:sp>
      <p:pic>
        <p:nvPicPr>
          <p:cNvPr id="14" name="Picture 2" descr="Image may contain: text">
            <a:extLst>
              <a:ext uri="{FF2B5EF4-FFF2-40B4-BE49-F238E27FC236}">
                <a16:creationId xmlns:a16="http://schemas.microsoft.com/office/drawing/2014/main" xmlns="" id="{174A77AA-C3B7-4C8F-8873-69D229EC9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" y="425311"/>
            <a:ext cx="1469107" cy="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D4177F-5B58-44C8-881C-0C94A8EF1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86" y="425313"/>
            <a:ext cx="2033311" cy="3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9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7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1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6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56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58600" y="6473952"/>
            <a:ext cx="400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856554-75C9-47C1-B0F4-94B0A3939EB5}" type="slidenum">
              <a:rPr lang="en-US" smtClean="0">
                <a:solidFill>
                  <a:srgbClr val="25517A"/>
                </a:solidFill>
                <a:latin typeface="AECOM Sans XBold" panose="020B0804020202020204" pitchFamily="34" charset="0"/>
                <a:cs typeface="AECOM Sans XBold" panose="020B0804020202020204" pitchFamily="34" charset="0"/>
              </a:rPr>
              <a:pPr/>
              <a:t>‹#›</a:t>
            </a:fld>
            <a:endParaRPr lang="en-US" dirty="0">
              <a:solidFill>
                <a:srgbClr val="25517A"/>
              </a:solidFill>
              <a:latin typeface="AECOM Sans XBold" panose="020B0804020202020204" pitchFamily="34" charset="0"/>
              <a:cs typeface="AECOM Sans X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229172" y="-3207061"/>
            <a:ext cx="3803804" cy="151483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424612"/>
            <a:ext cx="12185889" cy="433388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/>
          <a:lstStyle>
            <a:lvl1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1pPr>
            <a:lvl2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2pPr>
            <a:lvl3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3pPr>
            <a:lvl4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4pPr>
            <a:lvl5pPr>
              <a:defRPr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-9525" y="853461"/>
            <a:ext cx="12201525" cy="89990"/>
          </a:xfrm>
          <a:prstGeom prst="rect">
            <a:avLst/>
          </a:prstGeom>
          <a:solidFill>
            <a:srgbClr val="25517A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10118" y="6424612"/>
            <a:ext cx="581025" cy="433388"/>
          </a:xfrm>
          <a:prstGeom prst="rect">
            <a:avLst/>
          </a:prstGeom>
          <a:solidFill>
            <a:srgbClr val="25517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1661894" y="6472237"/>
            <a:ext cx="390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ECOM Sans XBold" panose="020B0804020202020204" pitchFamily="34" charset="0"/>
                <a:cs typeface="AECOM Sans XBold" panose="020B0804020202020204" pitchFamily="34" charset="0"/>
              </a:defRPr>
            </a:lvl1pPr>
          </a:lstStyle>
          <a:p>
            <a:fld id="{7E856554-75C9-47C1-B0F4-94B0A3939E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ED67D53-15A8-4BDA-A3ED-114AA11D22EF}"/>
              </a:ext>
            </a:extLst>
          </p:cNvPr>
          <p:cNvSpPr/>
          <p:nvPr userDrawn="1"/>
        </p:nvSpPr>
        <p:spPr>
          <a:xfrm>
            <a:off x="-34912" y="924"/>
            <a:ext cx="12185889" cy="853460"/>
          </a:xfrm>
          <a:prstGeom prst="rect">
            <a:avLst/>
          </a:prstGeom>
          <a:gradFill>
            <a:gsLst>
              <a:gs pos="0">
                <a:srgbClr val="FFFFFF">
                  <a:lumMod val="0"/>
                  <a:lumOff val="100000"/>
                  <a:alpha val="0"/>
                </a:srgbClr>
              </a:gs>
              <a:gs pos="87000">
                <a:srgbClr val="5EA2B5">
                  <a:alpha val="52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06204E9-FAA9-4258-B5F0-1856B88F9A07}"/>
              </a:ext>
            </a:extLst>
          </p:cNvPr>
          <p:cNvSpPr/>
          <p:nvPr userDrawn="1"/>
        </p:nvSpPr>
        <p:spPr>
          <a:xfrm>
            <a:off x="4117751" y="190113"/>
            <a:ext cx="803322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Traffic Assignment Models using Streetlight OD Data</a:t>
            </a:r>
          </a:p>
          <a:p>
            <a:pPr algn="r"/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(Application of Big Data)</a:t>
            </a:r>
          </a:p>
        </p:txBody>
      </p:sp>
      <p:pic>
        <p:nvPicPr>
          <p:cNvPr id="14" name="Picture 2" descr="Image may contain: text">
            <a:extLst>
              <a:ext uri="{FF2B5EF4-FFF2-40B4-BE49-F238E27FC236}">
                <a16:creationId xmlns="" xmlns:a16="http://schemas.microsoft.com/office/drawing/2014/main" id="{174A77AA-C3B7-4C8F-8873-69D229EC9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" y="425311"/>
            <a:ext cx="1469107" cy="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4177F-5B58-44C8-881C-0C94A8EF11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85" y="425311"/>
            <a:ext cx="2033310" cy="39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4ED1-CE5A-4189-86D7-4B0574BC4330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937-D356-41E9-AB0C-F20A708FBF51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53B9-FB1B-4351-8545-79F1448A812E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8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35B6-37D6-4C85-ADE2-7819C667DC46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06501-13D8-4098-8E8B-0CC42B67BF01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C6EE-A5B8-42AE-A82E-F7E7D88C1A02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9CC83-03B6-49BC-8B2B-B046E3108392}" type="datetime1">
              <a:rPr lang="en-US" smtClean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6554-75C9-47C1-B0F4-94B0A3939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D5E11-1D27-4178-A0AE-158685614A88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31AB-9A5D-4617-A69B-AB010455B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corradino.com/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svaranasi@corradino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hyperlink" Target="http://www.planrva.org/" TargetMode="External"/><Relationship Id="rId4" Type="http://schemas.openxmlformats.org/officeDocument/2006/relationships/hyperlink" Target="mailto:saryal@planrv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BC7329-2E65-4C15-8706-3A86846E8313}"/>
              </a:ext>
            </a:extLst>
          </p:cNvPr>
          <p:cNvGrpSpPr/>
          <p:nvPr/>
        </p:nvGrpSpPr>
        <p:grpSpPr>
          <a:xfrm>
            <a:off x="0" y="234688"/>
            <a:ext cx="12192000" cy="1713557"/>
            <a:chOff x="0" y="234688"/>
            <a:chExt cx="12192000" cy="1713557"/>
          </a:xfrm>
        </p:grpSpPr>
        <p:sp>
          <p:nvSpPr>
            <p:cNvPr id="11" name="Rectangle 10"/>
            <p:cNvSpPr/>
            <p:nvPr/>
          </p:nvSpPr>
          <p:spPr>
            <a:xfrm>
              <a:off x="0" y="1209311"/>
              <a:ext cx="12192000" cy="738934"/>
            </a:xfrm>
            <a:prstGeom prst="rect">
              <a:avLst/>
            </a:prstGeom>
            <a:solidFill>
              <a:srgbClr val="5EA2B5">
                <a:alpha val="75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2400" b="1" dirty="0"/>
                <a:t>17</a:t>
              </a:r>
              <a:r>
                <a:rPr lang="en-US" sz="2400" b="1" baseline="30000" dirty="0"/>
                <a:t>th</a:t>
              </a:r>
              <a:r>
                <a:rPr lang="en-US" sz="2400" b="1" dirty="0"/>
                <a:t> TRB Transportation Planning Applications Conference</a:t>
              </a:r>
              <a:endParaRPr lang="en-US" sz="2400" dirty="0"/>
            </a:p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34688"/>
              <a:ext cx="12192000" cy="12628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balanced" dir="t"/>
            </a:scene3d>
            <a:sp3d>
              <a:contourClr>
                <a:srgbClr val="5EA2B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  <a:p>
              <a:pPr algn="ctr"/>
              <a:r>
                <a:rPr lang="en-US" sz="3200" b="1" dirty="0"/>
                <a:t>Dynamic Traffic Assignment (DTA) Models Using Streetlight OD Data</a:t>
              </a:r>
            </a:p>
            <a:p>
              <a:pPr algn="ctr"/>
              <a:r>
                <a:rPr lang="en-US" sz="2400" b="1" dirty="0"/>
                <a:t>Application of Big Data – Richmond, VA</a:t>
              </a:r>
            </a:p>
            <a:p>
              <a:pPr algn="ctr"/>
              <a:endParaRPr lang="en-US" sz="32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63712" y="6160720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5517A"/>
                </a:solidFill>
                <a:ea typeface="AECOM Sans" panose="020B0504020202020204" pitchFamily="34" charset="0"/>
                <a:cs typeface="AECOM Sans" panose="020B0504020202020204" pitchFamily="34" charset="0"/>
              </a:rPr>
              <a:t>June 2-5, 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8874243" y="4018693"/>
            <a:ext cx="3119256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25517A"/>
                </a:solidFill>
              </a:rPr>
              <a:t>Sulabh Aryal- </a:t>
            </a:r>
            <a:r>
              <a:rPr lang="en-US" b="1" dirty="0" err="1" smtClean="0">
                <a:solidFill>
                  <a:srgbClr val="25517A"/>
                </a:solidFill>
              </a:rPr>
              <a:t>PlanRVA</a:t>
            </a:r>
            <a:r>
              <a:rPr lang="en-US" b="1" dirty="0" smtClean="0">
                <a:solidFill>
                  <a:srgbClr val="25517A"/>
                </a:solidFill>
              </a:rPr>
              <a:t>(RRTPO</a:t>
            </a:r>
            <a:r>
              <a:rPr lang="en-US" b="1" dirty="0">
                <a:solidFill>
                  <a:srgbClr val="25517A"/>
                </a:solidFill>
              </a:rPr>
              <a:t>)</a:t>
            </a:r>
          </a:p>
          <a:p>
            <a:pPr algn="r"/>
            <a:r>
              <a:rPr lang="en-US" b="1" dirty="0" err="1">
                <a:solidFill>
                  <a:srgbClr val="25517A"/>
                </a:solidFill>
              </a:rPr>
              <a:t>Srin</a:t>
            </a:r>
            <a:r>
              <a:rPr lang="en-US" b="1" dirty="0">
                <a:solidFill>
                  <a:srgbClr val="25517A"/>
                </a:solidFill>
              </a:rPr>
              <a:t> Varanasi- Corradino</a:t>
            </a:r>
          </a:p>
          <a:p>
            <a:pPr algn="r"/>
            <a:r>
              <a:rPr lang="en-US" b="1" dirty="0" smtClean="0">
                <a:solidFill>
                  <a:srgbClr val="25517A"/>
                </a:solidFill>
              </a:rPr>
              <a:t>Aditya </a:t>
            </a:r>
            <a:r>
              <a:rPr lang="en-US" b="1" dirty="0">
                <a:solidFill>
                  <a:srgbClr val="25517A"/>
                </a:solidFill>
              </a:rPr>
              <a:t>Katragadda- </a:t>
            </a:r>
            <a:r>
              <a:rPr lang="en-US" b="1" dirty="0" smtClean="0">
                <a:solidFill>
                  <a:srgbClr val="25517A"/>
                </a:solidFill>
              </a:rPr>
              <a:t>Corradino</a:t>
            </a:r>
          </a:p>
          <a:p>
            <a:pPr algn="r"/>
            <a:r>
              <a:rPr lang="en-US" b="1" dirty="0">
                <a:solidFill>
                  <a:srgbClr val="25517A"/>
                </a:solidFill>
              </a:rPr>
              <a:t>Ken Kaltenbach- Corradino</a:t>
            </a:r>
          </a:p>
          <a:p>
            <a:pPr algn="r"/>
            <a:endParaRPr lang="en-US" b="1" dirty="0">
              <a:solidFill>
                <a:srgbClr val="25517A"/>
              </a:solidFill>
            </a:endParaRPr>
          </a:p>
        </p:txBody>
      </p:sp>
      <p:pic>
        <p:nvPicPr>
          <p:cNvPr id="5" name="Picture 1" descr="cid:image003.jpg@01D4A288.25198B30">
            <a:extLst>
              <a:ext uri="{FF2B5EF4-FFF2-40B4-BE49-F238E27FC236}">
                <a16:creationId xmlns:a16="http://schemas.microsoft.com/office/drawing/2014/main" xmlns="" id="{C898D51F-5EB6-48ED-B58F-7AD8F1B6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0" y="6181725"/>
            <a:ext cx="3752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may contain: text">
            <a:extLst>
              <a:ext uri="{FF2B5EF4-FFF2-40B4-BE49-F238E27FC236}">
                <a16:creationId xmlns:a16="http://schemas.microsoft.com/office/drawing/2014/main" xmlns="" id="{C550032F-090A-468C-987A-1FFE7BC0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3" y="6181725"/>
            <a:ext cx="2104101" cy="5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758305-47D8-4279-AE1A-97844BD11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81" y="1974784"/>
            <a:ext cx="5835767" cy="4087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33ABB8F-A328-4078-9103-50C63BEBC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7" y="6239522"/>
            <a:ext cx="2544221" cy="4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644" y="907278"/>
            <a:ext cx="120353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Results Discussion- 2017 OD Travel Patterns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280" y="1567595"/>
            <a:ext cx="432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2017 Streetlight-Raw Calibrated Project Index- AM Peak Period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09060C-6F33-436C-AF0B-8A210B5E6BD7}"/>
              </a:ext>
            </a:extLst>
          </p:cNvPr>
          <p:cNvSpPr txBox="1"/>
          <p:nvPr/>
        </p:nvSpPr>
        <p:spPr>
          <a:xfrm>
            <a:off x="4805265" y="1529044"/>
            <a:ext cx="543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2017 Streetlight-Expanded Calibrated OD Trips - AM Peak Period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FB268EC-516D-4AD3-96CB-A8D42720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406" y="2486418"/>
            <a:ext cx="3249450" cy="26093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9480" y="2149688"/>
            <a:ext cx="4390858" cy="4060029"/>
            <a:chOff x="559480" y="2149688"/>
            <a:chExt cx="4390858" cy="4060029"/>
          </a:xfrm>
        </p:grpSpPr>
        <p:pic>
          <p:nvPicPr>
            <p:cNvPr id="12291" name="Picture 3" descr="C:\1Models\Richmond\TWO5\TRB\RawAM-DesireL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80" y="2149688"/>
              <a:ext cx="4390858" cy="4036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17" y="3390320"/>
              <a:ext cx="300037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191" y="3773091"/>
              <a:ext cx="260456" cy="260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982" y="5911267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83663" y="2149688"/>
            <a:ext cx="4234200" cy="4258258"/>
            <a:chOff x="4883663" y="2149688"/>
            <a:chExt cx="4234200" cy="4258258"/>
          </a:xfrm>
        </p:grpSpPr>
        <p:pic>
          <p:nvPicPr>
            <p:cNvPr id="12290" name="Picture 2" descr="C:\1Models\Richmond\TWO5\TRB\ExpAM-DesireL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663" y="2149688"/>
              <a:ext cx="4234200" cy="4258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8575" y="3330576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88" y="3690357"/>
              <a:ext cx="261937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023" y="6036971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4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EC859725-DA5A-470D-9C8A-0ECD2DE1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24" y="1717203"/>
            <a:ext cx="4358951" cy="446003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rgbClr val="25517A"/>
              </a:solidFill>
            </a:endParaRPr>
          </a:p>
          <a:p>
            <a:pPr marL="342900" lvl="1" indent="-3429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Method of system-level assignment analysis which seeks to track the progress of a trip through the network over time</a:t>
            </a:r>
          </a:p>
          <a:p>
            <a:pPr marL="342900" lvl="1" indent="-3429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Accounts for formation and propagation of queues due to congestion</a:t>
            </a:r>
          </a:p>
          <a:p>
            <a:pPr marL="342900" lvl="1" indent="-3429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A bridge between traditional region-level static assignment and corridor-level (micro-simulation)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9600" dirty="0">
              <a:solidFill>
                <a:srgbClr val="2551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3252329-BD9E-4CDC-88E5-FD442002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717203"/>
            <a:ext cx="7070397" cy="45918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1021317"/>
            <a:ext cx="860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Dynamic Traffic Assignment (DTA) Principles</a:t>
            </a:r>
          </a:p>
        </p:txBody>
      </p:sp>
    </p:spTree>
    <p:extLst>
      <p:ext uri="{BB962C8B-B14F-4D97-AF65-F5344CB8AC3E}">
        <p14:creationId xmlns:p14="http://schemas.microsoft.com/office/powerpoint/2010/main" val="12440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036D23-4892-4B09-A02D-DD57BFCB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7D6493-2685-4584-9D4C-3BF0A751310F}"/>
              </a:ext>
            </a:extLst>
          </p:cNvPr>
          <p:cNvSpPr txBox="1"/>
          <p:nvPr/>
        </p:nvSpPr>
        <p:spPr>
          <a:xfrm>
            <a:off x="250128" y="955501"/>
            <a:ext cx="11801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2017 Peak Period DTA Application- AM Peak Multi Class DTA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DBB3706-6A46-4E39-9936-40CBCDF32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1" t="33774" r="6336" b="4581"/>
          <a:stretch/>
        </p:blipFill>
        <p:spPr>
          <a:xfrm>
            <a:off x="5439266" y="1743957"/>
            <a:ext cx="6213366" cy="418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2" y="1790022"/>
            <a:ext cx="4793212" cy="39092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535052" y="2262433"/>
            <a:ext cx="692870" cy="69758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81487" y="3835981"/>
            <a:ext cx="575036" cy="89554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41543" y="5344998"/>
            <a:ext cx="641022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79370" y="3835980"/>
            <a:ext cx="593888" cy="89554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79370" y="2262434"/>
            <a:ext cx="975673" cy="69758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7036D23-4892-4B09-A02D-DD57BFCB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7D6493-2685-4584-9D4C-3BF0A751310F}"/>
              </a:ext>
            </a:extLst>
          </p:cNvPr>
          <p:cNvSpPr txBox="1"/>
          <p:nvPr/>
        </p:nvSpPr>
        <p:spPr>
          <a:xfrm>
            <a:off x="201228" y="949053"/>
            <a:ext cx="7772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CUBE Avenue-based 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DTA </a:t>
            </a:r>
            <a:r>
              <a:rPr lang="en-US" sz="2800" b="1" dirty="0" smtClean="0">
                <a:latin typeface="+mj-lt"/>
              </a:rPr>
              <a:t>Process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30" y="1630462"/>
            <a:ext cx="5090475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5517A"/>
                </a:solidFill>
              </a:rPr>
              <a:t>Fine-grained </a:t>
            </a:r>
            <a:r>
              <a:rPr lang="en-US" sz="2000" dirty="0" smtClean="0">
                <a:solidFill>
                  <a:srgbClr val="25517A"/>
                </a:solidFill>
              </a:rPr>
              <a:t>subarea </a:t>
            </a:r>
            <a:r>
              <a:rPr lang="en-US" sz="2000" dirty="0">
                <a:solidFill>
                  <a:srgbClr val="25517A"/>
                </a:solidFill>
              </a:rPr>
              <a:t>n</a:t>
            </a:r>
            <a:r>
              <a:rPr lang="en-US" sz="2000" dirty="0" smtClean="0">
                <a:solidFill>
                  <a:srgbClr val="25517A"/>
                </a:solidFill>
              </a:rPr>
              <a:t>etwork </a:t>
            </a:r>
            <a:r>
              <a:rPr lang="en-US" sz="2000" dirty="0" smtClean="0">
                <a:solidFill>
                  <a:srgbClr val="25517A"/>
                </a:solidFill>
              </a:rPr>
              <a:t>d</a:t>
            </a:r>
            <a:r>
              <a:rPr lang="en-US" sz="2000" dirty="0" smtClean="0">
                <a:solidFill>
                  <a:srgbClr val="25517A"/>
                </a:solidFill>
              </a:rPr>
              <a:t>evelopment</a:t>
            </a:r>
            <a:r>
              <a:rPr lang="en-US" sz="2000" dirty="0">
                <a:solidFill>
                  <a:srgbClr val="25517A"/>
                </a:solidFill>
              </a:rPr>
              <a:t>-</a:t>
            </a:r>
            <a:r>
              <a:rPr lang="en-US" sz="2000" dirty="0" smtClean="0">
                <a:solidFill>
                  <a:srgbClr val="25517A"/>
                </a:solidFill>
              </a:rPr>
              <a:t> </a:t>
            </a:r>
            <a:r>
              <a:rPr lang="en-US" sz="2000" dirty="0" smtClean="0">
                <a:solidFill>
                  <a:srgbClr val="25517A"/>
                </a:solidFill>
              </a:rPr>
              <a:t>Key Inputs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True Shape with Distances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Link Capacities (Vehicles per hour per lane)</a:t>
            </a:r>
          </a:p>
          <a:p>
            <a:pPr marL="800100" lvl="2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Link Storage (Vehicles per Mile Per Lane)</a:t>
            </a:r>
            <a:endParaRPr lang="en-US" sz="2000" dirty="0">
              <a:solidFill>
                <a:srgbClr val="25517A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Time-slicing </a:t>
            </a:r>
            <a:r>
              <a:rPr lang="en-US" sz="2000" dirty="0">
                <a:solidFill>
                  <a:srgbClr val="25517A"/>
                </a:solidFill>
              </a:rPr>
              <a:t>the OD matrices – (</a:t>
            </a:r>
            <a:r>
              <a:rPr lang="en-US" sz="2000" dirty="0" smtClean="0">
                <a:solidFill>
                  <a:srgbClr val="25517A"/>
                </a:solidFill>
              </a:rPr>
              <a:t>15-minute </a:t>
            </a:r>
            <a:r>
              <a:rPr lang="en-US" sz="2000" dirty="0" smtClean="0">
                <a:solidFill>
                  <a:srgbClr val="25517A"/>
                </a:solidFill>
              </a:rPr>
              <a:t>increments), and 15-minute warm-up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53" y="4476185"/>
            <a:ext cx="2336504" cy="186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500" y="3302477"/>
            <a:ext cx="5154103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25517A"/>
                </a:solidFill>
              </a:rPr>
              <a:t>DTA distributes the 15-minutes </a:t>
            </a:r>
            <a:r>
              <a:rPr lang="en-US" sz="2000" dirty="0" smtClean="0">
                <a:solidFill>
                  <a:srgbClr val="25517A"/>
                </a:solidFill>
              </a:rPr>
              <a:t>segment-specific demand </a:t>
            </a:r>
            <a:r>
              <a:rPr lang="en-US" sz="2000" dirty="0">
                <a:solidFill>
                  <a:srgbClr val="25517A"/>
                </a:solidFill>
              </a:rPr>
              <a:t>into </a:t>
            </a:r>
            <a:r>
              <a:rPr lang="en-US" sz="2000" dirty="0" smtClean="0">
                <a:solidFill>
                  <a:srgbClr val="25517A"/>
                </a:solidFill>
              </a:rPr>
              <a:t>“packets”</a:t>
            </a:r>
            <a:endParaRPr lang="en-US" sz="2000" dirty="0">
              <a:solidFill>
                <a:srgbClr val="25517A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Link costs are updated for every 15 minutes, based on volume-delay functions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DTA internally estimates queues at link nodes depending on Link Capacity and storage.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25517A"/>
                </a:solidFill>
              </a:rPr>
              <a:t>Packets depart randomly using uniform distribution within each time segment</a:t>
            </a:r>
            <a:endParaRPr lang="en-US" sz="2000" dirty="0">
              <a:solidFill>
                <a:srgbClr val="25517A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43" y="1001790"/>
            <a:ext cx="4806443" cy="22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4DDB2E1-8950-46A2-9BCC-5B536FCD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69FF69-9401-4C41-AB9B-8D9F1F324BA3}"/>
              </a:ext>
            </a:extLst>
          </p:cNvPr>
          <p:cNvSpPr txBox="1"/>
          <p:nvPr/>
        </p:nvSpPr>
        <p:spPr>
          <a:xfrm>
            <a:off x="250128" y="955501"/>
            <a:ext cx="11801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DTA Calibration Results (AM Peak)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BB59B4-0B9A-44D8-82B1-E93C41C8E503}"/>
              </a:ext>
            </a:extLst>
          </p:cNvPr>
          <p:cNvSpPr txBox="1"/>
          <p:nvPr/>
        </p:nvSpPr>
        <p:spPr>
          <a:xfrm>
            <a:off x="155949" y="1643809"/>
            <a:ext cx="3261587" cy="276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Congested Speed Calibration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Vehicle flows Vs Counts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Visual checks, Animation, Queues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05" y="1483717"/>
            <a:ext cx="3948283" cy="239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37" y="1956228"/>
            <a:ext cx="4059825" cy="14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561781-3F15-4A56-87DA-84BE5D4DB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1" y="4568615"/>
            <a:ext cx="6423976" cy="17830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E3FB25-292C-4ED4-BE10-DB5663BF1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18" y="4568615"/>
            <a:ext cx="5598797" cy="17830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91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60074F3-910C-4E2B-829B-DF476D6B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69FF69-9401-4C41-AB9B-8D9F1F324BA3}"/>
              </a:ext>
            </a:extLst>
          </p:cNvPr>
          <p:cNvSpPr txBox="1"/>
          <p:nvPr/>
        </p:nvSpPr>
        <p:spPr>
          <a:xfrm>
            <a:off x="595526" y="895120"/>
            <a:ext cx="118018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DTA Calibration Results (AM Peak)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79895"/>
            <a:ext cx="5024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I-95 NB Observed VS Estimated Calibration Set 1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1661" y="1468260"/>
            <a:ext cx="509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I-95 NB Observed VS Estimated Calibration Set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61" y="3805890"/>
            <a:ext cx="567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I-95 SB Observed VS Estimated Speed Calibration Set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7074" y="3805890"/>
            <a:ext cx="533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I-95 SB Observed VS Estimated Speed Calibration Set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D41C0E-AD6D-4D64-849A-561F52C8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87" y="2083363"/>
            <a:ext cx="5474208" cy="175375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C1A94B-0EC1-4163-B885-2A3C94493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96" y="4572000"/>
            <a:ext cx="5647824" cy="175375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99B16E-D3F5-46CF-851D-523C9FF7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1" y="2072371"/>
            <a:ext cx="5476188" cy="175438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E77959-F81D-47FC-B601-18EFBB25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75" y="4572001"/>
            <a:ext cx="5474208" cy="174682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44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69FF69-9401-4C41-AB9B-8D9F1F324BA3}"/>
              </a:ext>
            </a:extLst>
          </p:cNvPr>
          <p:cNvSpPr txBox="1"/>
          <p:nvPr/>
        </p:nvSpPr>
        <p:spPr>
          <a:xfrm>
            <a:off x="595525" y="895120"/>
            <a:ext cx="118018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DTA </a:t>
            </a:r>
            <a:r>
              <a:rPr lang="en-US" sz="3800" b="1" dirty="0" smtClean="0">
                <a:latin typeface="+mj-lt"/>
              </a:rPr>
              <a:t>Application- </a:t>
            </a:r>
            <a:r>
              <a:rPr lang="en-US" sz="3800" b="1" dirty="0">
                <a:latin typeface="+mj-lt"/>
              </a:rPr>
              <a:t>Scenario1 </a:t>
            </a:r>
            <a:r>
              <a:rPr lang="en-US" sz="3800" b="1" dirty="0">
                <a:latin typeface="+mj-lt"/>
              </a:rPr>
              <a:t>(1 Additional Lane on I-95)</a:t>
            </a:r>
          </a:p>
          <a:p>
            <a:endParaRPr lang="en-US" sz="3800" b="1" dirty="0">
              <a:latin typeface="+mj-lt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31965"/>
            <a:ext cx="5292467" cy="40782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9" y="1731965"/>
            <a:ext cx="6036099" cy="40782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69FF69-9401-4C41-AB9B-8D9F1F324BA3}"/>
              </a:ext>
            </a:extLst>
          </p:cNvPr>
          <p:cNvSpPr txBox="1"/>
          <p:nvPr/>
        </p:nvSpPr>
        <p:spPr>
          <a:xfrm>
            <a:off x="485775" y="895120"/>
            <a:ext cx="11416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DTA </a:t>
            </a:r>
            <a:r>
              <a:rPr lang="en-US" sz="3800" b="1" dirty="0" smtClean="0">
                <a:latin typeface="+mj-lt"/>
              </a:rPr>
              <a:t>Application- </a:t>
            </a:r>
            <a:r>
              <a:rPr lang="en-US" sz="3800" b="1" dirty="0" smtClean="0">
                <a:latin typeface="+mj-lt"/>
              </a:rPr>
              <a:t>Scenario 2 </a:t>
            </a:r>
          </a:p>
          <a:p>
            <a:r>
              <a:rPr lang="en-US" sz="3200" b="1" dirty="0" smtClean="0">
                <a:latin typeface="+mj-lt"/>
              </a:rPr>
              <a:t>(</a:t>
            </a:r>
            <a:r>
              <a:rPr lang="en-US" sz="3200" b="1" dirty="0">
                <a:latin typeface="+mj-lt"/>
              </a:rPr>
              <a:t>1 Additional Lane on </a:t>
            </a:r>
            <a:r>
              <a:rPr lang="en-US" sz="3200" b="1" dirty="0" smtClean="0">
                <a:latin typeface="+mj-lt"/>
              </a:rPr>
              <a:t>I-95 &amp; 1 Additional Lane on I-64 Ramps)</a:t>
            </a:r>
            <a:endParaRPr lang="en-US" sz="3200" b="1" dirty="0">
              <a:latin typeface="+mj-lt"/>
            </a:endParaRPr>
          </a:p>
          <a:p>
            <a:endParaRPr lang="en-US" sz="3800" b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2014539"/>
            <a:ext cx="5378419" cy="414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86" y="2014539"/>
            <a:ext cx="6133860" cy="41465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6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21484" r="6895" b="11958"/>
          <a:stretch/>
        </p:blipFill>
        <p:spPr bwMode="auto">
          <a:xfrm>
            <a:off x="1960711" y="2114549"/>
            <a:ext cx="8206591" cy="42576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167821" y="2246945"/>
            <a:ext cx="1798955" cy="43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1000"/>
              </a:spcBef>
              <a:spcAft>
                <a:spcPts val="200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8L Scenario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68347" y="2238371"/>
            <a:ext cx="1798955" cy="43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1000"/>
              </a:spcBef>
              <a:spcAft>
                <a:spcPts val="200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Existing Conditions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359" y="1072634"/>
            <a:ext cx="82427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DTA Application- Scenario1 (1 Additional Lane on I-95)</a:t>
            </a:r>
          </a:p>
          <a:p>
            <a:r>
              <a:rPr lang="en-US" sz="2800" b="1" dirty="0" smtClean="0"/>
              <a:t>AM Period Subarea System Impacts</a:t>
            </a:r>
            <a:endParaRPr lang="en-US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09800" y="5252650"/>
            <a:ext cx="2190750" cy="923330"/>
            <a:chOff x="2209800" y="5252650"/>
            <a:chExt cx="219075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705100" y="5252650"/>
              <a:ext cx="1695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dirty="0"/>
                <a:t> &gt; </a:t>
              </a:r>
              <a:r>
                <a:rPr lang="en-US" dirty="0" smtClean="0"/>
                <a:t>20 </a:t>
              </a:r>
              <a:r>
                <a:rPr lang="en-US" dirty="0"/>
                <a:t>mph</a:t>
              </a:r>
            </a:p>
            <a:p>
              <a:r>
                <a:rPr lang="en-US" dirty="0" smtClean="0"/>
                <a:t>10-20 mph</a:t>
              </a:r>
            </a:p>
            <a:p>
              <a:r>
                <a:rPr lang="en-US" dirty="0" smtClean="0"/>
                <a:t>&lt;10 mph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09800" y="5714315"/>
              <a:ext cx="4953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09800" y="5971580"/>
              <a:ext cx="495300" cy="0"/>
            </a:xfrm>
            <a:prstGeom prst="line">
              <a:avLst/>
            </a:prstGeom>
            <a:ln w="19050">
              <a:solidFill>
                <a:srgbClr val="EC1D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9800" y="5452765"/>
              <a:ext cx="4953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18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Conclusions &amp; Lessons Learned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1219200"/>
            <a:ext cx="11182350" cy="4991100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Streetlight </a:t>
            </a:r>
            <a:r>
              <a:rPr lang="en-US" sz="9600" dirty="0">
                <a:solidFill>
                  <a:srgbClr val="25517A"/>
                </a:solidFill>
              </a:rPr>
              <a:t>data </a:t>
            </a:r>
            <a:r>
              <a:rPr lang="en-US" sz="9600" dirty="0" smtClean="0">
                <a:solidFill>
                  <a:srgbClr val="25517A"/>
                </a:solidFill>
              </a:rPr>
              <a:t>was effectively </a:t>
            </a:r>
            <a:r>
              <a:rPr lang="en-US" sz="9600" dirty="0">
                <a:solidFill>
                  <a:srgbClr val="25517A"/>
                </a:solidFill>
              </a:rPr>
              <a:t>used in developing the subarea demand, with careful OD expansion methods</a:t>
            </a:r>
            <a:r>
              <a:rPr lang="en-US" sz="9600" dirty="0" smtClean="0">
                <a:solidFill>
                  <a:srgbClr val="25517A"/>
                </a:solidFill>
              </a:rPr>
              <a:t>.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DTA  calibration replicates the bottleneck conditions at </a:t>
            </a:r>
            <a:r>
              <a:rPr lang="en-US" sz="9600" dirty="0">
                <a:solidFill>
                  <a:srgbClr val="25517A"/>
                </a:solidFill>
              </a:rPr>
              <a:t>the I-95/I-64 interchange</a:t>
            </a:r>
          </a:p>
          <a:p>
            <a:pPr marL="800100" lvl="2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</a:rPr>
              <a:t>Merges of major roadways and movements</a:t>
            </a:r>
          </a:p>
          <a:p>
            <a:pPr marL="800100" lvl="2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</a:rPr>
              <a:t>Short ramp segments</a:t>
            </a:r>
          </a:p>
          <a:p>
            <a:pPr marL="800100" lvl="2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</a:rPr>
              <a:t>Heavy AM/PM loads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>
                <a:solidFill>
                  <a:srgbClr val="25517A"/>
                </a:solidFill>
              </a:rPr>
              <a:t>The DTA </a:t>
            </a:r>
            <a:r>
              <a:rPr lang="en-US" sz="9600" dirty="0" smtClean="0">
                <a:solidFill>
                  <a:srgbClr val="25517A"/>
                </a:solidFill>
              </a:rPr>
              <a:t>Model provides the TPO with </a:t>
            </a:r>
            <a:r>
              <a:rPr lang="en-US" sz="9600" dirty="0">
                <a:solidFill>
                  <a:srgbClr val="25517A"/>
                </a:solidFill>
              </a:rPr>
              <a:t>capabilities to analyze </a:t>
            </a:r>
            <a:r>
              <a:rPr lang="en-US" sz="9600" dirty="0" smtClean="0">
                <a:solidFill>
                  <a:srgbClr val="25517A"/>
                </a:solidFill>
              </a:rPr>
              <a:t>bottlenecks and recommend mitigation measures</a:t>
            </a:r>
            <a:endParaRPr lang="en-US" sz="9600" dirty="0" smtClean="0">
              <a:solidFill>
                <a:srgbClr val="25517A"/>
              </a:solidFill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This </a:t>
            </a:r>
            <a:r>
              <a:rPr lang="en-US" sz="9600" dirty="0" smtClean="0">
                <a:solidFill>
                  <a:srgbClr val="25517A"/>
                </a:solidFill>
              </a:rPr>
              <a:t>approach minimized </a:t>
            </a:r>
            <a:r>
              <a:rPr lang="en-US" sz="9600" dirty="0" smtClean="0">
                <a:solidFill>
                  <a:srgbClr val="25517A"/>
                </a:solidFill>
              </a:rPr>
              <a:t>the needs </a:t>
            </a:r>
            <a:r>
              <a:rPr lang="en-US" sz="9600" dirty="0" smtClean="0">
                <a:solidFill>
                  <a:srgbClr val="25517A"/>
                </a:solidFill>
              </a:rPr>
              <a:t>for expensive data collection</a:t>
            </a:r>
          </a:p>
          <a:p>
            <a:pPr marL="742950" lvl="2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Use </a:t>
            </a:r>
            <a:r>
              <a:rPr lang="en-US" sz="9600" dirty="0" smtClean="0">
                <a:solidFill>
                  <a:srgbClr val="25517A"/>
                </a:solidFill>
              </a:rPr>
              <a:t>of already available traffic count data, OD and speed data from Big data sources- </a:t>
            </a:r>
            <a:r>
              <a:rPr lang="en-US" sz="9600" dirty="0" smtClean="0">
                <a:solidFill>
                  <a:srgbClr val="25517A"/>
                </a:solidFill>
              </a:rPr>
              <a:t>Streetlight/HERE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Mesoscopic DTA model requires extensive calibration and sensitivity analysis</a:t>
            </a:r>
          </a:p>
          <a:p>
            <a:pPr marL="742950" lvl="2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Delicate compromise between volume/count  and congested speed calibration</a:t>
            </a:r>
          </a:p>
          <a:p>
            <a:pPr marL="742950" lvl="2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9600" dirty="0" smtClean="0">
                <a:solidFill>
                  <a:srgbClr val="25517A"/>
                </a:solidFill>
              </a:rPr>
              <a:t>Observed data should be carefully chosen for the calibration</a:t>
            </a:r>
          </a:p>
          <a:p>
            <a:pPr marL="0" indent="0">
              <a:buNone/>
            </a:pPr>
            <a:endParaRPr lang="en-US" dirty="0" smtClean="0">
              <a:solidFill>
                <a:srgbClr val="25517A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rgbClr val="25517A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717EAAAC-A9B1-4EC9-BA6F-0CB206133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r="11784" b="1777"/>
          <a:stretch/>
        </p:blipFill>
        <p:spPr bwMode="auto">
          <a:xfrm>
            <a:off x="1881501" y="1086274"/>
            <a:ext cx="7934837" cy="5022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296590-5B9B-4886-B84A-31C5413D6AE1}"/>
              </a:ext>
            </a:extLst>
          </p:cNvPr>
          <p:cNvSpPr txBox="1"/>
          <p:nvPr/>
        </p:nvSpPr>
        <p:spPr>
          <a:xfrm>
            <a:off x="202295" y="891557"/>
            <a:ext cx="8169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Location of the Study Area</a:t>
            </a:r>
          </a:p>
        </p:txBody>
      </p:sp>
      <p:sp>
        <p:nvSpPr>
          <p:cNvPr id="2" name="Oval 1"/>
          <p:cNvSpPr/>
          <p:nvPr/>
        </p:nvSpPr>
        <p:spPr>
          <a:xfrm>
            <a:off x="7282698" y="2469626"/>
            <a:ext cx="962025" cy="704850"/>
          </a:xfrm>
          <a:prstGeom prst="ellipse">
            <a:avLst/>
          </a:prstGeom>
          <a:noFill/>
          <a:ln w="38100">
            <a:solidFill>
              <a:srgbClr val="EC1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552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C4E615-0B00-436A-86ED-4B5A6EFB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5439C2-BF65-42E3-BDF9-0AE8A16A8C43}"/>
              </a:ext>
            </a:extLst>
          </p:cNvPr>
          <p:cNvSpPr/>
          <p:nvPr/>
        </p:nvSpPr>
        <p:spPr>
          <a:xfrm>
            <a:off x="5181774" y="2979891"/>
            <a:ext cx="6096000" cy="21390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Srin</a:t>
            </a:r>
            <a:r>
              <a:rPr lang="en-US" b="1" dirty="0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 Varanasi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Vice President, Transportation Systems Planning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</a:rPr>
              <a:t>The Corradino Group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  <a:hlinkClick r:id="rId2"/>
              </a:rPr>
              <a:t>svaranasi@corradino.com</a:t>
            </a:r>
            <a:endParaRPr lang="en-US" b="1" dirty="0">
              <a:solidFill>
                <a:srgbClr val="25517A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25517A"/>
                </a:solidFill>
                <a:latin typeface="AECOM Sans" panose="020B0504020202020204" pitchFamily="34" charset="0"/>
                <a:ea typeface="AECOM Sans" panose="020B0504020202020204" pitchFamily="34" charset="0"/>
                <a:cs typeface="AECOM Sans" panose="020B0504020202020204" pitchFamily="34" charset="0"/>
                <a:hlinkClick r:id="rId3"/>
              </a:rPr>
              <a:t>www.corradino.com</a:t>
            </a:r>
            <a:endParaRPr lang="en-US" b="1" dirty="0">
              <a:solidFill>
                <a:srgbClr val="25517A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b="1" dirty="0">
              <a:solidFill>
                <a:srgbClr val="25517A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029BCB25-3E03-433D-B490-995FE2AE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326" y="1313901"/>
            <a:ext cx="4152900" cy="1227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000" dirty="0">
              <a:solidFill>
                <a:srgbClr val="25517A"/>
              </a:solidFill>
              <a:latin typeface="AECOM Sans XBold" panose="020B0804020202020204" pitchFamily="34" charset="0"/>
              <a:cs typeface="AECOM Sans XBold" panose="020B0804020202020204" pitchFamily="34" charset="0"/>
            </a:endParaRPr>
          </a:p>
          <a:p>
            <a:pPr marL="0" indent="0" algn="ctr">
              <a:buNone/>
            </a:pPr>
            <a:r>
              <a:rPr lang="en-US" sz="24000" dirty="0">
                <a:solidFill>
                  <a:srgbClr val="25517A"/>
                </a:solidFill>
                <a:latin typeface="AECOM Sans XBold" panose="020B0804020202020204" pitchFamily="34" charset="0"/>
                <a:cs typeface="AECOM Sans XBold" panose="020B0804020202020204" pitchFamily="34" charset="0"/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F210B9-B74F-4C35-B15D-B3575D37ECD8}"/>
              </a:ext>
            </a:extLst>
          </p:cNvPr>
          <p:cNvSpPr/>
          <p:nvPr/>
        </p:nvSpPr>
        <p:spPr>
          <a:xfrm>
            <a:off x="352027" y="2978178"/>
            <a:ext cx="6096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 err="1">
                <a:solidFill>
                  <a:srgbClr val="25517A"/>
                </a:solidFill>
                <a:latin typeface="AECOM Sans" panose="020B0504020202020204" pitchFamily="34" charset="0"/>
              </a:rPr>
              <a:t>Sulabh</a:t>
            </a:r>
            <a:r>
              <a:rPr lang="en-US" altLang="en-US" b="1" dirty="0">
                <a:solidFill>
                  <a:srgbClr val="25517A"/>
                </a:solidFill>
                <a:latin typeface="AECOM Sans" panose="020B0504020202020204" pitchFamily="34" charset="0"/>
              </a:rPr>
              <a:t> </a:t>
            </a:r>
            <a:r>
              <a:rPr lang="en-US" altLang="en-US" b="1" dirty="0" err="1">
                <a:solidFill>
                  <a:srgbClr val="25517A"/>
                </a:solidFill>
                <a:latin typeface="AECOM Sans" panose="020B0504020202020204" pitchFamily="34" charset="0"/>
              </a:rPr>
              <a:t>Aryal</a:t>
            </a:r>
            <a:r>
              <a:rPr lang="en-US" altLang="en-US" b="1" dirty="0">
                <a:solidFill>
                  <a:srgbClr val="25517A"/>
                </a:solidFill>
                <a:latin typeface="AECOM Sans" panose="020B0504020202020204" pitchFamily="34" charset="0"/>
              </a:rPr>
              <a:t>, AICP </a:t>
            </a:r>
          </a:p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25517A"/>
                </a:solidFill>
                <a:latin typeface="AECOM Sans" panose="020B0504020202020204" pitchFamily="34" charset="0"/>
              </a:rPr>
              <a:t>Transportation Planning Manager,</a:t>
            </a:r>
          </a:p>
          <a:p>
            <a:pPr lvl="0" algn="ctr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25517A"/>
                </a:solidFill>
                <a:latin typeface="AECOM Sans" panose="020B0504020202020204" pitchFamily="34" charset="0"/>
              </a:rPr>
              <a:t>PlanRVA (Richmond Regional TPO)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ECOM Sans" panose="020B0504020202020204"/>
                <a:hlinkClick r:id="rId4"/>
              </a:rPr>
              <a:t>saryal@planrva.org</a:t>
            </a:r>
            <a:endParaRPr lang="en-US" altLang="en-US" b="1" dirty="0">
              <a:latin typeface="AECOM Sans" panose="020B0504020202020204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ECOM Sans" panose="020B0504020202020204"/>
                <a:hlinkClick r:id="rId5"/>
              </a:rPr>
              <a:t>www.planrva.org</a:t>
            </a:r>
            <a:endParaRPr lang="en-US" altLang="en-US" b="1" dirty="0">
              <a:latin typeface="AECOM Sans" panose="020B0504020202020204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algn="ctr">
              <a:spcAft>
                <a:spcPts val="600"/>
              </a:spcAft>
            </a:pPr>
            <a:endParaRPr lang="en-US" b="1" dirty="0">
              <a:solidFill>
                <a:srgbClr val="25517A"/>
              </a:solidFill>
              <a:latin typeface="AECOM Sans" panose="020B0504020202020204" pitchFamily="34" charset="0"/>
              <a:ea typeface="AECOM Sans" panose="020B0504020202020204" pitchFamily="34" charset="0"/>
              <a:cs typeface="AECOM Sans" panose="020B0504020202020204" pitchFamily="34" charset="0"/>
            </a:endParaRPr>
          </a:p>
        </p:txBody>
      </p:sp>
      <p:pic>
        <p:nvPicPr>
          <p:cNvPr id="7" name="Picture 2" descr="Image may contain: text">
            <a:extLst>
              <a:ext uri="{FF2B5EF4-FFF2-40B4-BE49-F238E27FC236}">
                <a16:creationId xmlns="" xmlns:a16="http://schemas.microsoft.com/office/drawing/2014/main" id="{6401DB47-6E45-443F-B777-832F0B74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3" y="4912377"/>
            <a:ext cx="2104101" cy="59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id:image003.jpg@01D4A288.25198B30">
            <a:extLst>
              <a:ext uri="{FF2B5EF4-FFF2-40B4-BE49-F238E27FC236}">
                <a16:creationId xmlns="" xmlns:a16="http://schemas.microsoft.com/office/drawing/2014/main" id="{B9159937-79D7-41FA-907A-A1FDF555B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14" y="4889002"/>
            <a:ext cx="3225647" cy="58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21928A6-ECD2-4865-A9E7-9790BCBB8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40" y="4949700"/>
            <a:ext cx="2544221" cy="4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6D8784-5C52-49E3-A05B-ACAD97FFA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60" y="625996"/>
            <a:ext cx="8412136" cy="65002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F296590-5B9B-4886-B84A-31C5413D6AE1}"/>
              </a:ext>
            </a:extLst>
          </p:cNvPr>
          <p:cNvSpPr txBox="1"/>
          <p:nvPr/>
        </p:nvSpPr>
        <p:spPr>
          <a:xfrm>
            <a:off x="179970" y="788970"/>
            <a:ext cx="110058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Major</a:t>
            </a:r>
            <a:r>
              <a:rPr lang="en-US" sz="3200" b="1" dirty="0">
                <a:latin typeface="+mj-lt"/>
              </a:rPr>
              <a:t> </a:t>
            </a:r>
            <a:r>
              <a:rPr lang="en-US" sz="3800" b="1" dirty="0">
                <a:latin typeface="+mj-lt"/>
              </a:rPr>
              <a:t>Chokepoints in the Richmond Region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91B543E9-2C06-44AF-AFF7-007C93265B2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107839" y="2089042"/>
            <a:ext cx="2464754" cy="1675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DC45F007-ADC8-4AD8-A8F8-B2BA9761D943}"/>
              </a:ext>
            </a:extLst>
          </p:cNvPr>
          <p:cNvCxnSpPr>
            <a:cxnSpLocks/>
          </p:cNvCxnSpPr>
          <p:nvPr/>
        </p:nvCxnSpPr>
        <p:spPr>
          <a:xfrm flipH="1">
            <a:off x="5799773" y="3429000"/>
            <a:ext cx="3302136" cy="571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E456D2F8-D13E-4779-9CAA-9777D53DFB82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5672833" y="4572004"/>
            <a:ext cx="3753008" cy="11452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24ED86C1-7228-4698-89F2-D052969AEAEF}"/>
              </a:ext>
            </a:extLst>
          </p:cNvPr>
          <p:cNvCxnSpPr>
            <a:cxnSpLocks/>
          </p:cNvCxnSpPr>
          <p:nvPr/>
        </p:nvCxnSpPr>
        <p:spPr>
          <a:xfrm flipV="1">
            <a:off x="1961965" y="4314548"/>
            <a:ext cx="2655841" cy="1118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D78C3206-81BD-485E-ADE6-B8B5564FF5A9}"/>
              </a:ext>
            </a:extLst>
          </p:cNvPr>
          <p:cNvCxnSpPr>
            <a:cxnSpLocks/>
          </p:cNvCxnSpPr>
          <p:nvPr/>
        </p:nvCxnSpPr>
        <p:spPr>
          <a:xfrm>
            <a:off x="2330579" y="2186187"/>
            <a:ext cx="2410097" cy="15779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>
            <a:extLst>
              <a:ext uri="{FF2B5EF4-FFF2-40B4-BE49-F238E27FC236}">
                <a16:creationId xmlns="" xmlns:a16="http://schemas.microsoft.com/office/drawing/2014/main" id="{08F35A01-5D6F-4F15-A289-2075DF2AEFB3}"/>
              </a:ext>
            </a:extLst>
          </p:cNvPr>
          <p:cNvSpPr/>
          <p:nvPr/>
        </p:nvSpPr>
        <p:spPr>
          <a:xfrm>
            <a:off x="8572593" y="1804957"/>
            <a:ext cx="1583461" cy="5681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>
            <a:extLst>
              <a:ext uri="{FF2B5EF4-FFF2-40B4-BE49-F238E27FC236}">
                <a16:creationId xmlns="" xmlns:a16="http://schemas.microsoft.com/office/drawing/2014/main" id="{CE333268-23BE-4A46-A4FF-415805BB4983}"/>
              </a:ext>
            </a:extLst>
          </p:cNvPr>
          <p:cNvSpPr/>
          <p:nvPr/>
        </p:nvSpPr>
        <p:spPr>
          <a:xfrm>
            <a:off x="62144" y="1904663"/>
            <a:ext cx="2339023" cy="53520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Process 28">
            <a:extLst>
              <a:ext uri="{FF2B5EF4-FFF2-40B4-BE49-F238E27FC236}">
                <a16:creationId xmlns="" xmlns:a16="http://schemas.microsoft.com/office/drawing/2014/main" id="{6DCDB7FD-2C4D-4F6B-8433-FB1D986F5343}"/>
              </a:ext>
            </a:extLst>
          </p:cNvPr>
          <p:cNvSpPr/>
          <p:nvPr/>
        </p:nvSpPr>
        <p:spPr>
          <a:xfrm>
            <a:off x="523838" y="5166525"/>
            <a:ext cx="1668238" cy="5681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>
            <a:extLst>
              <a:ext uri="{FF2B5EF4-FFF2-40B4-BE49-F238E27FC236}">
                <a16:creationId xmlns="" xmlns:a16="http://schemas.microsoft.com/office/drawing/2014/main" id="{409A445B-3319-45D5-8703-0569B63EF23C}"/>
              </a:ext>
            </a:extLst>
          </p:cNvPr>
          <p:cNvSpPr/>
          <p:nvPr/>
        </p:nvSpPr>
        <p:spPr>
          <a:xfrm>
            <a:off x="9121024" y="3195961"/>
            <a:ext cx="1621691" cy="5681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Process 30">
            <a:extLst>
              <a:ext uri="{FF2B5EF4-FFF2-40B4-BE49-F238E27FC236}">
                <a16:creationId xmlns="" xmlns:a16="http://schemas.microsoft.com/office/drawing/2014/main" id="{473D3A20-ABCB-43CC-9D0B-F2C08E64CA36}"/>
              </a:ext>
            </a:extLst>
          </p:cNvPr>
          <p:cNvSpPr/>
          <p:nvPr/>
        </p:nvSpPr>
        <p:spPr>
          <a:xfrm>
            <a:off x="9425841" y="5433135"/>
            <a:ext cx="1760024" cy="5681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BA4A451-730E-4EE0-BF4D-7E4793A21749}"/>
              </a:ext>
            </a:extLst>
          </p:cNvPr>
          <p:cNvSpPr txBox="1"/>
          <p:nvPr/>
        </p:nvSpPr>
        <p:spPr>
          <a:xfrm>
            <a:off x="-145218" y="1902102"/>
            <a:ext cx="267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VA-288 South</a:t>
            </a:r>
          </a:p>
          <a:p>
            <a:pPr algn="ctr"/>
            <a:r>
              <a:rPr lang="en-US" sz="1400" b="1" dirty="0"/>
              <a:t> Tuckahoe Creek Pkwy to VA-6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52AD0F7-D35D-40B8-AD7C-E3C1A343FED9}"/>
              </a:ext>
            </a:extLst>
          </p:cNvPr>
          <p:cNvSpPr txBox="1"/>
          <p:nvPr/>
        </p:nvSpPr>
        <p:spPr>
          <a:xfrm>
            <a:off x="572992" y="5211475"/>
            <a:ext cx="1641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VA-288 North</a:t>
            </a:r>
          </a:p>
          <a:p>
            <a:pPr algn="ctr"/>
            <a:r>
              <a:rPr lang="en-US" sz="1400" b="1" dirty="0"/>
              <a:t>US-60 to VA-711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F2AA526-7BA6-4E39-B3CE-D8ACD9BB0EEB}"/>
              </a:ext>
            </a:extLst>
          </p:cNvPr>
          <p:cNvSpPr txBox="1"/>
          <p:nvPr/>
        </p:nvSpPr>
        <p:spPr>
          <a:xfrm>
            <a:off x="8611175" y="1809942"/>
            <a:ext cx="149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I-95 South </a:t>
            </a:r>
          </a:p>
          <a:p>
            <a:pPr algn="ctr"/>
            <a:r>
              <a:rPr lang="en-US" sz="1400" b="1" dirty="0"/>
              <a:t>US 1 to VA-161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F3B39B6-C7AB-4405-A943-85EAF9339BB7}"/>
              </a:ext>
            </a:extLst>
          </p:cNvPr>
          <p:cNvSpPr txBox="1"/>
          <p:nvPr/>
        </p:nvSpPr>
        <p:spPr>
          <a:xfrm>
            <a:off x="9573712" y="5455610"/>
            <a:ext cx="160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VA-76 N</a:t>
            </a:r>
          </a:p>
          <a:p>
            <a:pPr algn="ctr"/>
            <a:r>
              <a:rPr lang="en-US" sz="1400" b="1" dirty="0"/>
              <a:t>US-60  to VA-150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879E0BE-0314-4B10-B210-A49E5F2D268C}"/>
              </a:ext>
            </a:extLst>
          </p:cNvPr>
          <p:cNvSpPr txBox="1"/>
          <p:nvPr/>
        </p:nvSpPr>
        <p:spPr>
          <a:xfrm>
            <a:off x="9140138" y="3185416"/>
            <a:ext cx="158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I-64 East </a:t>
            </a:r>
          </a:p>
          <a:p>
            <a:pPr algn="ctr"/>
            <a:r>
              <a:rPr lang="en-US" sz="1400" b="1" dirty="0"/>
              <a:t>US-250 to US-33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C9AEDE5B-20DD-4997-97F0-02104E439D25}"/>
              </a:ext>
            </a:extLst>
          </p:cNvPr>
          <p:cNvCxnSpPr>
            <a:cxnSpLocks/>
            <a:stCxn id="48" idx="1"/>
          </p:cNvCxnSpPr>
          <p:nvPr/>
        </p:nvCxnSpPr>
        <p:spPr>
          <a:xfrm flipH="1" flipV="1">
            <a:off x="6241003" y="4314549"/>
            <a:ext cx="3691490" cy="2377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lowchart: Process 47">
            <a:extLst>
              <a:ext uri="{FF2B5EF4-FFF2-40B4-BE49-F238E27FC236}">
                <a16:creationId xmlns="" xmlns:a16="http://schemas.microsoft.com/office/drawing/2014/main" id="{22162488-8914-44F0-9463-DF31961F67F8}"/>
              </a:ext>
            </a:extLst>
          </p:cNvPr>
          <p:cNvSpPr/>
          <p:nvPr/>
        </p:nvSpPr>
        <p:spPr>
          <a:xfrm>
            <a:off x="9932493" y="4268258"/>
            <a:ext cx="1345029" cy="56817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F5728D8-9B43-4442-B586-C4F35DAEC3D6}"/>
              </a:ext>
            </a:extLst>
          </p:cNvPr>
          <p:cNvSpPr txBox="1"/>
          <p:nvPr/>
        </p:nvSpPr>
        <p:spPr>
          <a:xfrm>
            <a:off x="10020773" y="4398619"/>
            <a:ext cx="136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I-64/I-95/I-195</a:t>
            </a:r>
          </a:p>
        </p:txBody>
      </p:sp>
    </p:spTree>
    <p:extLst>
      <p:ext uri="{BB962C8B-B14F-4D97-AF65-F5344CB8AC3E}">
        <p14:creationId xmlns:p14="http://schemas.microsoft.com/office/powerpoint/2010/main" val="20554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="" xmlns:a16="http://schemas.microsoft.com/office/drawing/2014/main" id="{E3D17BE4-EC88-4453-A6E8-DB4503B05269}"/>
              </a:ext>
            </a:extLst>
          </p:cNvPr>
          <p:cNvSpPr txBox="1">
            <a:spLocks/>
          </p:cNvSpPr>
          <p:nvPr/>
        </p:nvSpPr>
        <p:spPr>
          <a:xfrm>
            <a:off x="315107" y="1696359"/>
            <a:ext cx="5548365" cy="44970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</a:rPr>
              <a:t>To have a deeper look of one of the major chokepoints in the region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</a:rPr>
              <a:t>To develop a mesoscopic DTA application for scenario testing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</a:rPr>
              <a:t>Explore the use of Big Data like Streetlight OD data in the corridor model development</a:t>
            </a:r>
          </a:p>
          <a:p>
            <a:pPr marL="3429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</a:rPr>
              <a:t>Test applications such as </a:t>
            </a:r>
            <a:r>
              <a:rPr lang="en-US" sz="2800" dirty="0" smtClean="0">
                <a:solidFill>
                  <a:srgbClr val="25517A"/>
                </a:solidFill>
              </a:rPr>
              <a:t>freeway bottleneck analysis</a:t>
            </a:r>
            <a:endParaRPr lang="en-US" sz="2800" dirty="0">
              <a:solidFill>
                <a:srgbClr val="25517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DA2EAC-D565-4C84-9D98-B742644CEF61}"/>
              </a:ext>
            </a:extLst>
          </p:cNvPr>
          <p:cNvSpPr txBox="1"/>
          <p:nvPr/>
        </p:nvSpPr>
        <p:spPr>
          <a:xfrm>
            <a:off x="6420273" y="993912"/>
            <a:ext cx="619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Richmond, VA- DTA Study Area</a:t>
            </a:r>
          </a:p>
        </p:txBody>
      </p:sp>
      <p:sp>
        <p:nvSpPr>
          <p:cNvPr id="9" name="Title 5">
            <a:extLst>
              <a:ext uri="{FF2B5EF4-FFF2-40B4-BE49-F238E27FC236}">
                <a16:creationId xmlns="" xmlns:a16="http://schemas.microsoft.com/office/drawing/2014/main" id="{854690E3-CF63-4AE6-B858-19CA5F25C2F9}"/>
              </a:ext>
            </a:extLst>
          </p:cNvPr>
          <p:cNvSpPr txBox="1">
            <a:spLocks/>
          </p:cNvSpPr>
          <p:nvPr/>
        </p:nvSpPr>
        <p:spPr>
          <a:xfrm>
            <a:off x="221709" y="925167"/>
            <a:ext cx="5156461" cy="7980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Objectives of the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B790BC-F63F-47D7-8915-403C6348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00" y="1171853"/>
            <a:ext cx="6600788" cy="5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725" y="1657350"/>
            <a:ext cx="11591925" cy="4733925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Streetlight OD data and Expansion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LBS and GPS Navigation OD data within the subarea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Provides traffic flows (corridor subarea OD) using “Pass-through” zones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Expand using ODME process, with a feedback loop with highway assignment</a:t>
            </a:r>
          </a:p>
          <a:p>
            <a:pPr marL="457200" lvl="2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2400" dirty="0">
              <a:solidFill>
                <a:srgbClr val="25517A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Develop DTA Subarea Application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Peak period specific routine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AM ( 7 AM – 9 AM)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PM (5 PM – 7 PM)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Time slice OD expanded data to 15 minute interval</a:t>
            </a:r>
          </a:p>
          <a:p>
            <a:pPr marL="914400" lvl="2" indent="-457200">
              <a:spcBef>
                <a:spcPts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Validated model using counts and observed speed at 15 minute interval</a:t>
            </a:r>
          </a:p>
          <a:p>
            <a:pPr marL="457200" lvl="2" indent="0">
              <a:spcBef>
                <a:spcPts val="0"/>
              </a:spcBef>
              <a:buClr>
                <a:srgbClr val="FF0000"/>
              </a:buClr>
              <a:buNone/>
            </a:pPr>
            <a:endParaRPr lang="en-US" sz="2400" dirty="0">
              <a:solidFill>
                <a:srgbClr val="2551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B8C17-D4F2-47DA-9EA8-124374D8A3A3}"/>
              </a:ext>
            </a:extLst>
          </p:cNvPr>
          <p:cNvSpPr/>
          <p:nvPr/>
        </p:nvSpPr>
        <p:spPr>
          <a:xfrm>
            <a:off x="211427" y="930587"/>
            <a:ext cx="65519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latin typeface="+mj-lt"/>
              </a:rPr>
              <a:t>Tools Selection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859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249" y="927749"/>
            <a:ext cx="8943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+mj-lt"/>
              </a:rPr>
              <a:t>Overall Subarea Modeling Process</a:t>
            </a:r>
            <a:endParaRPr lang="en-US" sz="3800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27825" y="1495425"/>
            <a:ext cx="4494902" cy="3609975"/>
            <a:chOff x="6727825" y="1495425"/>
            <a:chExt cx="4494902" cy="360997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825" y="1495425"/>
              <a:ext cx="4494902" cy="360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800" y="2293938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0699" y="4711701"/>
              <a:ext cx="298450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9830" y="1800225"/>
              <a:ext cx="261937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79" y="1495425"/>
            <a:ext cx="466034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6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758" y="1604856"/>
            <a:ext cx="5068280" cy="455621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49" y="927749"/>
            <a:ext cx="89439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latin typeface="+mj-lt"/>
              </a:rPr>
              <a:t>Streetlight Data OD Expansion Process</a:t>
            </a:r>
            <a:endParaRPr lang="en-US" sz="3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8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56813D6-09E9-477A-ABF9-EFF2B0441F84}"/>
              </a:ext>
            </a:extLst>
          </p:cNvPr>
          <p:cNvSpPr/>
          <p:nvPr/>
        </p:nvSpPr>
        <p:spPr>
          <a:xfrm>
            <a:off x="128591" y="948809"/>
            <a:ext cx="531241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latin typeface="+mj-lt"/>
              </a:rPr>
              <a:t>Streetlight </a:t>
            </a:r>
            <a:r>
              <a:rPr lang="en-US" sz="3800" b="1" dirty="0">
                <a:latin typeface="+mj-lt"/>
              </a:rPr>
              <a:t>Data Processing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34F4E2BD-64D7-45AD-B456-2B3B0999E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885950"/>
            <a:ext cx="5878397" cy="4457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Create Pass-through Zones that Match Subarea External Zones</a:t>
            </a:r>
          </a:p>
          <a:p>
            <a:pPr marL="0" indent="0">
              <a:buNone/>
            </a:pPr>
            <a:endParaRPr lang="en-US" sz="2400" b="1" dirty="0">
              <a:latin typeface="+mn-lt"/>
            </a:endParaRP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Create Subarea Boundary &amp; Extract Subarea </a:t>
            </a:r>
            <a:r>
              <a:rPr lang="en-US" sz="3000" dirty="0" smtClean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Network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Create </a:t>
            </a: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pass through polygons perpendicular to the network link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All polygons correspond to “directional” links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The zone names are automatically assigned by streetlight</a:t>
            </a:r>
          </a:p>
          <a:p>
            <a:pPr marL="342900" lvl="1" indent="-3429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25517A"/>
                </a:solidFill>
                <a:latin typeface="+mn-lt"/>
                <a:ea typeface="+mn-ea"/>
                <a:cs typeface="+mn-cs"/>
              </a:rPr>
              <a:t>Correspond these to the model external nodes using a lookup table (GIS/manual process)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5DED2E-87B0-47A6-968B-721D3B7239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03" y="3050913"/>
            <a:ext cx="5878397" cy="177561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076199"/>
            <a:ext cx="2458783" cy="197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t="17876" r="20175" b="6015"/>
          <a:stretch/>
        </p:blipFill>
        <p:spPr bwMode="auto">
          <a:xfrm>
            <a:off x="5537330" y="2633867"/>
            <a:ext cx="5955363" cy="3729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554-75C9-47C1-B0F4-94B0A3939EB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7128C1D-D170-47AC-BFA2-BB2A60F49D1E}"/>
              </a:ext>
            </a:extLst>
          </p:cNvPr>
          <p:cNvGrpSpPr/>
          <p:nvPr/>
        </p:nvGrpSpPr>
        <p:grpSpPr>
          <a:xfrm>
            <a:off x="6744879" y="1625766"/>
            <a:ext cx="3407201" cy="1617056"/>
            <a:chOff x="4402461" y="1552953"/>
            <a:chExt cx="3096486" cy="1735802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6094470" y="2565243"/>
              <a:ext cx="950954" cy="723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2461" y="1552953"/>
              <a:ext cx="3096486" cy="109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Feedback Loop Between Cube Analyst ODME and Highway Assignment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0128" y="955501"/>
            <a:ext cx="111893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+mj-lt"/>
              </a:rPr>
              <a:t>2017 Streetlight OD Data Expansion </a:t>
            </a:r>
            <a:r>
              <a:rPr lang="en-US" sz="3800" b="1" dirty="0" smtClean="0">
                <a:latin typeface="+mj-lt"/>
              </a:rPr>
              <a:t>Routine and Results</a:t>
            </a:r>
            <a:endParaRPr lang="en-US" sz="3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53" y="1798580"/>
            <a:ext cx="4666268" cy="288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2-hours AM, PM Peak Period Streetlight OD Data Inputs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 Auto and Truck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AM, PM Period Traffic Count Targets</a:t>
            </a:r>
          </a:p>
          <a:p>
            <a:pPr marL="342900" lvl="1" indent="-34290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25517A"/>
                </a:solidFill>
              </a:rPr>
              <a:t>Expanded AM, PM Period OD Matrices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" y="4487160"/>
            <a:ext cx="4694701" cy="15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0180420-SAMRTPlanPresentation_FDOT.pptx" id="{ABE4B5FE-3413-4F34-B602-8B09EA9A4C44}" vid="{30419E84-98CF-4B0D-A31B-83313AE76F6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20180420-SAMRTPlanPresentation_FDOT</Template>
  <TotalTime>15423</TotalTime>
  <Words>787</Words>
  <Application>Microsoft Office PowerPoint</Application>
  <PresentationFormat>Custom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Conclusions &amp; Lessons Learned </vt:lpstr>
      <vt:lpstr>PowerPoint Presentation</vt:lpstr>
    </vt:vector>
  </TitlesOfParts>
  <Company>PlanRVA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Access Point Workshop</dc:subject>
  <dc:creator>Srinivas Varanasi;Sulabh Aryal;Aditya Katragadda;Ken Kaltenbach</dc:creator>
  <cp:keywords>RRTPO DTA Application using Big Data; TRB Transportation Planning Conference 2019</cp:keywords>
  <cp:lastModifiedBy>Srinivas Varanasi</cp:lastModifiedBy>
  <cp:revision>282</cp:revision>
  <cp:lastPrinted>2018-04-19T12:00:12Z</cp:lastPrinted>
  <dcterms:created xsi:type="dcterms:W3CDTF">2018-04-18T14:58:51Z</dcterms:created>
  <dcterms:modified xsi:type="dcterms:W3CDTF">2019-05-31T22:18:23Z</dcterms:modified>
  <cp:category>17th TRB Transportation Planning Conference, 2019 - Portland</cp:category>
</cp:coreProperties>
</file>